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24"/>
  </p:notesMasterIdLst>
  <p:sldIdLst>
    <p:sldId id="259" r:id="rId2"/>
    <p:sldId id="271" r:id="rId3"/>
    <p:sldId id="272" r:id="rId4"/>
    <p:sldId id="270" r:id="rId5"/>
    <p:sldId id="273" r:id="rId6"/>
    <p:sldId id="264" r:id="rId7"/>
    <p:sldId id="324" r:id="rId8"/>
    <p:sldId id="325" r:id="rId9"/>
    <p:sldId id="326" r:id="rId10"/>
    <p:sldId id="327" r:id="rId11"/>
    <p:sldId id="328" r:id="rId12"/>
    <p:sldId id="266" r:id="rId13"/>
    <p:sldId id="262" r:id="rId14"/>
    <p:sldId id="265" r:id="rId15"/>
    <p:sldId id="274" r:id="rId16"/>
    <p:sldId id="275" r:id="rId17"/>
    <p:sldId id="267" r:id="rId18"/>
    <p:sldId id="261" r:id="rId19"/>
    <p:sldId id="268" r:id="rId20"/>
    <p:sldId id="269" r:id="rId21"/>
    <p:sldId id="276" r:id="rId22"/>
    <p:sldId id="32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1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0" autoAdjust="0"/>
    <p:restoredTop sz="76572" autoAdjust="0"/>
  </p:normalViewPr>
  <p:slideViewPr>
    <p:cSldViewPr>
      <p:cViewPr varScale="1">
        <p:scale>
          <a:sx n="64" d="100"/>
          <a:sy n="64" d="100"/>
        </p:scale>
        <p:origin x="-2224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FAB0A-FF2C-4035-A814-61375664C9FC}" type="datetimeFigureOut">
              <a:rPr lang="en-US" smtClean="0"/>
              <a:t>8/3/15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57EE8-B9A2-4938-9CCD-C5E291EFE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23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57EE8-B9A2-4938-9CCD-C5E291EFEB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4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57EE8-B9A2-4938-9CCD-C5E291EFEB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4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1200" dirty="0" smtClean="0">
                <a:latin typeface="Cambria" pitchFamily="18" charset="0"/>
              </a:rPr>
              <a:t>2011:  14 M1s</a:t>
            </a:r>
          </a:p>
          <a:p>
            <a:pPr marL="0" indent="0">
              <a:buNone/>
            </a:pPr>
            <a:endParaRPr lang="en-US" sz="1200" dirty="0" smtClean="0">
              <a:latin typeface="Cambria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1200" dirty="0" smtClean="0">
                <a:latin typeface="Cambria" pitchFamily="18" charset="0"/>
              </a:rPr>
              <a:t>2012:  10 M1s, 2 M2s, 1 PT, 1 attending</a:t>
            </a:r>
          </a:p>
          <a:p>
            <a:pPr marL="0" indent="0">
              <a:buNone/>
            </a:pPr>
            <a:endParaRPr lang="en-US" sz="1200" dirty="0" smtClean="0">
              <a:latin typeface="Cambria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1200" dirty="0" smtClean="0">
                <a:latin typeface="Cambria" pitchFamily="18" charset="0"/>
              </a:rPr>
              <a:t>2013:   9 M1s, 1 M2, 5 PTs, 2 Pharm, 5 residents, 1 attending</a:t>
            </a:r>
          </a:p>
          <a:p>
            <a:pPr marL="457200" indent="-457200">
              <a:buFont typeface="Wingdings" pitchFamily="2" charset="2"/>
              <a:buChar char="v"/>
            </a:pPr>
            <a:endParaRPr lang="en-US" sz="1200" dirty="0" smtClean="0">
              <a:latin typeface="Cambria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1200" dirty="0" smtClean="0">
                <a:latin typeface="Cambria" pitchFamily="18" charset="0"/>
              </a:rPr>
              <a:t>2014:</a:t>
            </a:r>
            <a:r>
              <a:rPr lang="en-US" sz="1200" baseline="0" dirty="0" smtClean="0">
                <a:latin typeface="Cambria" pitchFamily="18" charset="0"/>
              </a:rPr>
              <a:t> 11 M1s, 4 PTs, 2 Pharm, 6 residents, 1 attending</a:t>
            </a:r>
            <a:endParaRPr lang="en-US" sz="1200" dirty="0" smtClean="0">
              <a:latin typeface="Cambria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endParaRPr lang="en-US" sz="1200" dirty="0" smtClean="0">
              <a:latin typeface="Cambria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dirty="0" smtClean="0">
                <a:latin typeface="Cambria" pitchFamily="18" charset="0"/>
              </a:rPr>
              <a:t>Travel to Volta region of Ghana </a:t>
            </a:r>
          </a:p>
          <a:p>
            <a:pPr marL="749808" lvl="1" indent="-457200">
              <a:buFont typeface="Wingdings" pitchFamily="2" charset="2"/>
              <a:buChar char="v"/>
            </a:pPr>
            <a:r>
              <a:rPr lang="en-US" sz="2200" dirty="0" smtClean="0">
                <a:latin typeface="Cambria" pitchFamily="18" charset="0"/>
              </a:rPr>
              <a:t>Same 5 rural villages annually </a:t>
            </a:r>
          </a:p>
          <a:p>
            <a:pPr marL="749808" lvl="1" indent="-457200">
              <a:buFont typeface="Wingdings" pitchFamily="2" charset="2"/>
              <a:buChar char="v"/>
            </a:pPr>
            <a:r>
              <a:rPr lang="en-US" sz="2200" dirty="0" smtClean="0">
                <a:latin typeface="Cambria" pitchFamily="18" charset="0"/>
              </a:rPr>
              <a:t>Team operates out of Ho, district capital</a:t>
            </a:r>
          </a:p>
          <a:p>
            <a:pPr marL="749808" lvl="1" indent="-457200">
              <a:buFont typeface="Wingdings" pitchFamily="2" charset="2"/>
              <a:buChar char="v"/>
            </a:pPr>
            <a:endParaRPr lang="en-US" sz="2200" dirty="0" smtClean="0">
              <a:latin typeface="Cambria" pitchFamily="18" charset="0"/>
            </a:endParaRPr>
          </a:p>
          <a:p>
            <a:pPr marL="292608" lvl="0" indent="-457200">
              <a:buFont typeface="Wingdings" pitchFamily="2" charset="2"/>
              <a:buChar char="v"/>
            </a:pPr>
            <a:r>
              <a:rPr lang="en-US" sz="1200" dirty="0" smtClean="0">
                <a:latin typeface="Cambria" pitchFamily="18" charset="0"/>
              </a:rPr>
              <a:t>1000s of patients seen, treated, referred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57EE8-B9A2-4938-9CCD-C5E291EFEB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4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57EE8-B9A2-4938-9CCD-C5E291EFEB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4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57EE8-B9A2-4938-9CCD-C5E291EFEB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18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57EE8-B9A2-4938-9CCD-C5E291EFEB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4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57EE8-B9A2-4938-9CCD-C5E291EFEB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4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57EE8-B9A2-4938-9CCD-C5E291EFEB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84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57EE8-B9A2-4938-9CCD-C5E291EFEB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4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8135-B3E1-419E-813E-19104F36BB00}" type="datetime1">
              <a:rPr lang="en-US" smtClean="0"/>
              <a:t>8/3/15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REACH 4 Ghana | PO Box 889, Richmond, VA 23218 | www.reach4ghana.org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71699-98FF-40B8-8274-EE6B6D5F78E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3401-2631-4683-9F2B-EEE2C7CA3401}" type="datetime1">
              <a:rPr lang="en-US" smtClean="0"/>
              <a:t>8/3/15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REACH 4 Ghana | PO Box 889, Richmond, VA 23218 | www.reach4ghana.org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71699-98FF-40B8-8274-EE6B6D5F78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7BB97-5FAB-4279-AF66-2EFC241F3FF1}" type="datetime1">
              <a:rPr lang="en-US" smtClean="0"/>
              <a:t>8/3/15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r>
              <a:rPr lang="en-US" smtClean="0"/>
              <a:t>REACH 4 Ghana | PO Box 889, Richmond, VA 23218 | www.reach4ghana.org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71699-98FF-40B8-8274-EE6B6D5F78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9F148-32B5-4A8A-9734-18B35B7BED27}" type="datetime1">
              <a:rPr lang="en-US" smtClean="0"/>
              <a:t>8/3/15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REACH 4 Ghana | PO Box 889, Richmond, VA 23218 | www.reach4ghana.org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71699-98FF-40B8-8274-EE6B6D5F78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4C4CF-53EF-4FC5-B282-76FBB3826636}" type="datetime1">
              <a:rPr lang="en-US" smtClean="0"/>
              <a:t>8/3/15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REACH 4 Ghana | PO Box 889, Richmond, VA 23218 | www.reach4ghana.org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71699-98FF-40B8-8274-EE6B6D5F78E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4310E-5F6F-4C23-B0AE-E7494681D222}" type="datetime1">
              <a:rPr lang="en-US" smtClean="0"/>
              <a:t>8/3/15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REACH 4 Ghana | PO Box 889, Richmond, VA 23218 | www.reach4ghana.org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71699-98FF-40B8-8274-EE6B6D5F78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CDF4-CD81-4B35-BB93-4103C62F8B2E}" type="datetime1">
              <a:rPr lang="en-US" smtClean="0"/>
              <a:t>8/3/15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REACH 4 Ghana | PO Box 889, Richmond, VA 23218 | www.reach4ghana.org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71699-98FF-40B8-8274-EE6B6D5F78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DB3C-6D18-43A2-9356-98BEAEA57E25}" type="datetime1">
              <a:rPr lang="en-US" smtClean="0"/>
              <a:t>8/3/15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REACH 4 Ghana | PO Box 889, Richmond, VA 23218 | www.reach4ghana.org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71699-98FF-40B8-8274-EE6B6D5F78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1B95-F817-4959-AC2A-8C3D0A8707B8}" type="datetime1">
              <a:rPr lang="en-US" smtClean="0"/>
              <a:t>8/3/15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REACH 4 Ghana | PO Box 889, Richmond, VA 23218 | www.reach4ghana.org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71699-98FF-40B8-8274-EE6B6D5F78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0A887-4095-4701-9433-FECA8AFB17DD}" type="datetime1">
              <a:rPr lang="en-US" smtClean="0"/>
              <a:t>8/3/15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REACH 4 Ghana | PO Box 889, Richmond, VA 23218 | www.reach4ghana.org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71699-98FF-40B8-8274-EE6B6D5F78E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CBF5047C-768F-43AF-A675-6C69EDE06A59}" type="datetime1">
              <a:rPr lang="en-US" smtClean="0"/>
              <a:t>8/3/15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US" smtClean="0"/>
              <a:t>REACH 4 Ghana | PO Box 889, Richmond, VA 23218 | www.reach4ghana.org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92371699-98FF-40B8-8274-EE6B6D5F78E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EE11CBA9-8D57-43CF-BE0A-786A3E5898AD}" type="datetime1">
              <a:rPr lang="en-US" smtClean="0"/>
              <a:t>8/3/15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 smtClean="0"/>
              <a:t>REACH 4 Ghana | PO Box 889, Richmond, VA 23218 | www.reach4ghana.org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2371699-98FF-40B8-8274-EE6B6D5F78E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ach4ghana.org/" TargetMode="External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reach4ghana@gmail.com" TargetMode="External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 descr="gh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01850"/>
            <a:ext cx="42052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16"/>
          <p:cNvSpPr>
            <a:spLocks noChangeArrowheads="1"/>
          </p:cNvSpPr>
          <p:nvPr/>
        </p:nvSpPr>
        <p:spPr bwMode="auto">
          <a:xfrm>
            <a:off x="0" y="4981547"/>
            <a:ext cx="912177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0" i="1" dirty="0" smtClean="0">
                <a:solidFill>
                  <a:srgbClr val="0A1898"/>
                </a:solidFill>
                <a:latin typeface="Segoe UI" pitchFamily="34" charset="0"/>
                <a:cs typeface="Segoe UI" pitchFamily="34" charset="0"/>
              </a:rPr>
              <a:t>MISSION:</a:t>
            </a:r>
          </a:p>
          <a:p>
            <a:pPr algn="ctr">
              <a:spcBef>
                <a:spcPct val="0"/>
              </a:spcBef>
            </a:pPr>
            <a:r>
              <a:rPr lang="en-US" sz="2000" b="0" i="1" dirty="0" smtClean="0">
                <a:solidFill>
                  <a:srgbClr val="0A1898"/>
                </a:solidFill>
                <a:latin typeface="Segoe UI" pitchFamily="34" charset="0"/>
                <a:cs typeface="Segoe UI" pitchFamily="34" charset="0"/>
              </a:rPr>
              <a:t>We </a:t>
            </a:r>
            <a:r>
              <a:rPr lang="en-US" sz="2000" b="0" i="1" dirty="0">
                <a:solidFill>
                  <a:srgbClr val="0A1898"/>
                </a:solidFill>
                <a:latin typeface="Segoe UI" pitchFamily="34" charset="0"/>
                <a:cs typeface="Segoe UI" pitchFamily="34" charset="0"/>
              </a:rPr>
              <a:t>endeavor to demonstrably improve the health and well-being </a:t>
            </a:r>
            <a:r>
              <a:rPr lang="en-US" sz="2000" b="0" i="1" dirty="0" smtClean="0">
                <a:solidFill>
                  <a:srgbClr val="0A1898"/>
                </a:solidFill>
                <a:latin typeface="Segoe UI" pitchFamily="34" charset="0"/>
                <a:cs typeface="Segoe UI" pitchFamily="34" charset="0"/>
              </a:rPr>
              <a:t>of </a:t>
            </a:r>
            <a:r>
              <a:rPr lang="en-US" sz="2000" b="0" i="1" dirty="0">
                <a:solidFill>
                  <a:srgbClr val="0A1898"/>
                </a:solidFill>
                <a:latin typeface="Segoe UI" pitchFamily="34" charset="0"/>
                <a:cs typeface="Segoe UI" pitchFamily="34" charset="0"/>
              </a:rPr>
              <a:t>rural Ghanaians through compassionate medical care, </a:t>
            </a:r>
            <a:r>
              <a:rPr lang="en-US" sz="2000" b="0" i="1" dirty="0" smtClean="0">
                <a:solidFill>
                  <a:srgbClr val="0A1898"/>
                </a:solidFill>
                <a:latin typeface="Segoe UI" pitchFamily="34" charset="0"/>
                <a:cs typeface="Segoe UI" pitchFamily="34" charset="0"/>
              </a:rPr>
              <a:t>effective </a:t>
            </a:r>
            <a:r>
              <a:rPr lang="en-US" sz="2000" b="0" i="1" dirty="0">
                <a:solidFill>
                  <a:srgbClr val="0A1898"/>
                </a:solidFill>
                <a:latin typeface="Segoe UI" pitchFamily="34" charset="0"/>
                <a:cs typeface="Segoe UI" pitchFamily="34" charset="0"/>
              </a:rPr>
              <a:t>public health education, </a:t>
            </a:r>
            <a:r>
              <a:rPr lang="en-US" sz="2000" b="0" i="1" dirty="0" smtClean="0">
                <a:solidFill>
                  <a:srgbClr val="0A1898"/>
                </a:solidFill>
                <a:latin typeface="Segoe UI" pitchFamily="34" charset="0"/>
                <a:cs typeface="Segoe UI" pitchFamily="34" charset="0"/>
              </a:rPr>
              <a:t>and </a:t>
            </a:r>
            <a:r>
              <a:rPr lang="en-US" sz="2000" b="0" i="1" dirty="0">
                <a:solidFill>
                  <a:srgbClr val="0A1898"/>
                </a:solidFill>
                <a:latin typeface="Segoe UI" pitchFamily="34" charset="0"/>
                <a:cs typeface="Segoe UI" pitchFamily="34" charset="0"/>
              </a:rPr>
              <a:t>collaborative community </a:t>
            </a:r>
            <a:r>
              <a:rPr lang="en-US" sz="2000" b="0" i="1" dirty="0" smtClean="0">
                <a:solidFill>
                  <a:srgbClr val="0A1898"/>
                </a:solidFill>
                <a:latin typeface="Segoe UI" pitchFamily="34" charset="0"/>
                <a:cs typeface="Segoe UI" pitchFamily="34" charset="0"/>
              </a:rPr>
              <a:t>development initiatives. </a:t>
            </a:r>
          </a:p>
        </p:txBody>
      </p:sp>
      <p:pic>
        <p:nvPicPr>
          <p:cNvPr id="205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8" descr="http://www-raider.stjohns.k12.fl.us/teachers/rizzuts/01A91BC8-0118C716.0/american-fla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2101850"/>
            <a:ext cx="420528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26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REACH 4 Ghana | PO Box 889, Richmond, VA 23218 | www.reach4ghana.org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54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Well Project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REACH 4 Ghana | PO Box 889, Richmond, VA 23218 | www.reach4ghana.org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38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500" b="1" dirty="0" smtClean="0">
                <a:latin typeface="Cambria" pitchFamily="18" charset="0"/>
              </a:rPr>
              <a:t>Costs</a:t>
            </a:r>
            <a:endParaRPr lang="en-US" sz="4500" b="1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fontAlgn="base">
              <a:buNone/>
            </a:pPr>
            <a:r>
              <a:rPr lang="en-US" sz="2200" b="1" dirty="0" smtClean="0"/>
              <a:t>   These are ESTIMATES and be aware that they can go UP or DOWN</a:t>
            </a:r>
            <a:endParaRPr lang="en-US" sz="2200" b="1" dirty="0"/>
          </a:p>
          <a:p>
            <a:pPr marL="457200" lvl="1" indent="0" fontAlgn="base">
              <a:buNone/>
            </a:pPr>
            <a:endParaRPr lang="en-US" sz="1500" dirty="0" smtClean="0"/>
          </a:p>
          <a:p>
            <a:pPr marL="742950" lvl="2" indent="-285750" fontAlgn="base">
              <a:buClr>
                <a:schemeClr val="accent2"/>
              </a:buClr>
              <a:buSzPct val="90000"/>
              <a:buFont typeface="Wingdings" pitchFamily="2" charset="2"/>
              <a:buChar char="v"/>
            </a:pPr>
            <a:r>
              <a:rPr lang="en-US" sz="2800" dirty="0"/>
              <a:t> </a:t>
            </a:r>
            <a:r>
              <a:rPr lang="en-US" sz="2800" dirty="0" smtClean="0"/>
              <a:t>In-country cost 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$600-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700 (</a:t>
            </a:r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</a:rPr>
              <a:t>ish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!)</a:t>
            </a:r>
            <a:endParaRPr lang="en-US" sz="28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2" fontAlgn="base"/>
            <a:r>
              <a:rPr lang="en-US" dirty="0" smtClean="0"/>
              <a:t> Includes: food, accommodations, travel, excursions </a:t>
            </a:r>
          </a:p>
          <a:p>
            <a:pPr marL="914400" lvl="2" indent="0" fontAlgn="base">
              <a:buNone/>
            </a:pPr>
            <a:endParaRPr lang="en-US" dirty="0" smtClean="0"/>
          </a:p>
          <a:p>
            <a:pPr lvl="1" fontAlgn="base">
              <a:buFont typeface="Wingdings" pitchFamily="2" charset="2"/>
              <a:buChar char="v"/>
            </a:pPr>
            <a:r>
              <a:rPr lang="en-US" sz="2800" dirty="0" smtClean="0"/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Airfare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$1500</a:t>
            </a:r>
            <a:endParaRPr lang="en-US" sz="2800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2" fontAlgn="base"/>
            <a:r>
              <a:rPr lang="en-US" dirty="0" smtClean="0"/>
              <a:t>Likely we can find them for less if secured early</a:t>
            </a:r>
          </a:p>
          <a:p>
            <a:pPr marL="914400" lvl="2" indent="0" fontAlgn="base">
              <a:buNone/>
            </a:pPr>
            <a:endParaRPr lang="en-US" dirty="0" smtClean="0"/>
          </a:p>
          <a:p>
            <a:pPr lvl="1" fontAlgn="base">
              <a:buFont typeface="Wingdings" pitchFamily="2" charset="2"/>
              <a:buChar char="v"/>
            </a:pPr>
            <a:r>
              <a:rPr lang="en-US" sz="2800" dirty="0"/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Immunizations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$0-300, insurance-dependent</a:t>
            </a:r>
          </a:p>
          <a:p>
            <a:pPr lvl="2" fontAlgn="base"/>
            <a:r>
              <a:rPr lang="en-US" dirty="0" smtClean="0"/>
              <a:t>Includes: polio, hepatitis A, typhoid fever, </a:t>
            </a:r>
            <a:r>
              <a:rPr lang="en-US" dirty="0"/>
              <a:t>y</a:t>
            </a:r>
            <a:r>
              <a:rPr lang="en-US" dirty="0" smtClean="0"/>
              <a:t>ellow fever</a:t>
            </a:r>
          </a:p>
          <a:p>
            <a:pPr marL="914400" lvl="2" indent="0" fontAlgn="base">
              <a:buNone/>
            </a:pPr>
            <a:endParaRPr lang="en-US" b="1" dirty="0"/>
          </a:p>
          <a:p>
            <a:pPr lvl="1" fontAlgn="base">
              <a:buFont typeface="Wingdings" pitchFamily="2" charset="2"/>
              <a:buChar char="v"/>
            </a:pPr>
            <a:r>
              <a:rPr lang="en-US" sz="2800" dirty="0" smtClean="0"/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Medications/Eyeglasses 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$150						</a:t>
            </a:r>
            <a:r>
              <a:rPr lang="en-US" sz="3400" dirty="0" smtClean="0"/>
              <a:t>		           </a:t>
            </a:r>
            <a:r>
              <a:rPr lang="en-US" sz="3400" dirty="0" smtClean="0">
                <a:solidFill>
                  <a:schemeClr val="tx1"/>
                </a:solidFill>
              </a:rPr>
              <a:t>Total (est.)</a:t>
            </a:r>
            <a:r>
              <a:rPr lang="en-US" sz="3400" dirty="0" smtClean="0"/>
              <a:t>: </a:t>
            </a:r>
            <a:r>
              <a:rPr lang="en-US" sz="3400" b="1" dirty="0" smtClean="0">
                <a:solidFill>
                  <a:schemeClr val="bg2">
                    <a:lumMod val="75000"/>
                  </a:schemeClr>
                </a:solidFill>
              </a:rPr>
              <a:t>$2100-2500</a:t>
            </a:r>
            <a:endParaRPr lang="en-US" sz="3400" b="1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3505200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1">
                    <a:tint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/>
              <a:t>REACH 4 Ghana | PO Box 889, Richmond, VA 23218 | www.reach4ghana.org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754469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**Several people have managed to raise the entire cost of their trip!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42444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b="1" dirty="0" smtClean="0">
                <a:latin typeface="Cambria" pitchFamily="18" charset="0"/>
              </a:rPr>
              <a:t>Time Commitment</a:t>
            </a:r>
            <a:endParaRPr lang="en-US" sz="4500" b="1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 fontAlgn="base">
              <a:buFont typeface="Wingdings" pitchFamily="2" charset="2"/>
              <a:buChar char="v"/>
            </a:pPr>
            <a:r>
              <a:rPr lang="en-US" sz="2600" dirty="0" smtClean="0"/>
              <a:t>Team meetings</a:t>
            </a:r>
          </a:p>
          <a:p>
            <a:pPr marL="457200" lvl="1" indent="0" fontAlgn="base">
              <a:buNone/>
            </a:pPr>
            <a:endParaRPr lang="en-US" sz="400" dirty="0" smtClean="0"/>
          </a:p>
          <a:p>
            <a:pPr lvl="2" fontAlgn="base"/>
            <a:r>
              <a:rPr lang="en-US" sz="2000" b="1" dirty="0" smtClean="0"/>
              <a:t>Every Other Week </a:t>
            </a:r>
            <a:r>
              <a:rPr lang="en-US" sz="2000" dirty="0" smtClean="0"/>
              <a:t>(twice a month)</a:t>
            </a:r>
          </a:p>
          <a:p>
            <a:pPr lvl="3" fontAlgn="base">
              <a:buFont typeface="Calibri" pitchFamily="34" charset="0"/>
              <a:buChar char="─"/>
            </a:pPr>
            <a:r>
              <a:rPr lang="en-US" sz="1800" dirty="0" smtClean="0"/>
              <a:t>Meetings approx. ~1 </a:t>
            </a:r>
            <a:r>
              <a:rPr lang="en-US" sz="1800" dirty="0" err="1" smtClean="0"/>
              <a:t>hr</a:t>
            </a:r>
            <a:endParaRPr lang="en-US" sz="1800" b="1" dirty="0"/>
          </a:p>
          <a:p>
            <a:pPr lvl="2" fontAlgn="base">
              <a:buFont typeface="Wingdings" pitchFamily="2" charset="2"/>
              <a:buChar char="§"/>
            </a:pPr>
            <a:r>
              <a:rPr lang="en-US" sz="2000" b="1" dirty="0" smtClean="0"/>
              <a:t>Most work done outside of meetings</a:t>
            </a:r>
          </a:p>
          <a:p>
            <a:pPr lvl="4" fontAlgn="base">
              <a:buFont typeface="Calibri" pitchFamily="34" charset="0"/>
              <a:buChar char="◦"/>
            </a:pPr>
            <a:r>
              <a:rPr lang="en-US" sz="1800" dirty="0" smtClean="0"/>
              <a:t>Team leaders brief </a:t>
            </a:r>
            <a:r>
              <a:rPr lang="en-US" sz="1800" dirty="0"/>
              <a:t>the team on updates/logistics</a:t>
            </a:r>
            <a:endParaRPr lang="en-US" sz="1800" b="1" dirty="0"/>
          </a:p>
          <a:p>
            <a:pPr lvl="2" fontAlgn="base"/>
            <a:r>
              <a:rPr lang="en-US" sz="2000" b="1" dirty="0" smtClean="0"/>
              <a:t>Board member(s) </a:t>
            </a:r>
            <a:r>
              <a:rPr lang="en-US" sz="2000" dirty="0"/>
              <a:t>will attend each team </a:t>
            </a:r>
            <a:r>
              <a:rPr lang="en-US" sz="2000" dirty="0" smtClean="0"/>
              <a:t>meeting</a:t>
            </a:r>
          </a:p>
          <a:p>
            <a:pPr marL="768096" lvl="2" indent="0" fontAlgn="base">
              <a:buNone/>
            </a:pPr>
            <a:endParaRPr lang="en-US" sz="2000" b="1" dirty="0" smtClean="0"/>
          </a:p>
          <a:p>
            <a:pPr lvl="1" fontAlgn="base">
              <a:buFont typeface="Wingdings" pitchFamily="2" charset="2"/>
              <a:buChar char="v"/>
            </a:pPr>
            <a:r>
              <a:rPr lang="en-US" sz="2600" dirty="0" smtClean="0"/>
              <a:t> </a:t>
            </a:r>
            <a:r>
              <a:rPr lang="en-US" sz="2600" dirty="0">
                <a:solidFill>
                  <a:prstClr val="black"/>
                </a:solidFill>
              </a:rPr>
              <a:t>Global Health Elective </a:t>
            </a:r>
            <a:r>
              <a:rPr lang="en-US" sz="2400" dirty="0">
                <a:solidFill>
                  <a:prstClr val="black"/>
                </a:solidFill>
              </a:rPr>
              <a:t>- </a:t>
            </a:r>
            <a:r>
              <a:rPr lang="en-US" sz="2000" dirty="0">
                <a:solidFill>
                  <a:prstClr val="black"/>
                </a:solidFill>
              </a:rPr>
              <a:t>Attend 4 Saturdays in the </a:t>
            </a:r>
            <a:r>
              <a:rPr lang="en-US" sz="2000" dirty="0" smtClean="0">
                <a:solidFill>
                  <a:prstClr val="black"/>
                </a:solidFill>
              </a:rPr>
              <a:t>spring</a:t>
            </a:r>
          </a:p>
          <a:p>
            <a:pPr lvl="1" fontAlgn="base">
              <a:buFont typeface="Wingdings" pitchFamily="2" charset="2"/>
              <a:buChar char="v"/>
            </a:pPr>
            <a:endParaRPr lang="en-US" sz="2600" dirty="0" smtClean="0"/>
          </a:p>
          <a:p>
            <a:pPr lvl="1" fontAlgn="base">
              <a:buFont typeface="Wingdings" pitchFamily="2" charset="2"/>
              <a:buChar char="v"/>
            </a:pPr>
            <a:r>
              <a:rPr lang="en-US" sz="2600" dirty="0" smtClean="0"/>
              <a:t>Fundraisers - </a:t>
            </a:r>
            <a:r>
              <a:rPr lang="en-US" sz="2000" dirty="0" smtClean="0"/>
              <a:t>Planning </a:t>
            </a:r>
            <a:r>
              <a:rPr lang="en-US" sz="2000" dirty="0"/>
              <a:t>and </a:t>
            </a:r>
            <a:r>
              <a:rPr lang="en-US" sz="2000" dirty="0" smtClean="0"/>
              <a:t>hosting, time varies</a:t>
            </a:r>
            <a:r>
              <a:rPr lang="en-US" sz="2400" dirty="0" smtClean="0"/>
              <a:t> </a:t>
            </a:r>
            <a:endParaRPr lang="en-US" sz="20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3505200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1">
                    <a:tint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REACH 4 Ghana | PO Box 889, Richmond, VA 23218 | www.reach4ghana.org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557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500" b="1" dirty="0" smtClean="0">
                <a:latin typeface="Cambria" pitchFamily="18" charset="0"/>
              </a:rPr>
              <a:t>Leadership Positions</a:t>
            </a:r>
            <a:endParaRPr lang="en-US" sz="4500" b="1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>
              <a:buFont typeface="Wingdings" pitchFamily="2" charset="2"/>
              <a:buChar char="v"/>
            </a:pPr>
            <a:r>
              <a:rPr lang="en-US" sz="9600" dirty="0" smtClean="0"/>
              <a:t>Team Leaders </a:t>
            </a:r>
          </a:p>
          <a:p>
            <a:pPr lvl="1">
              <a:buFont typeface="Arial" pitchFamily="34" charset="0"/>
              <a:buChar char="•"/>
            </a:pPr>
            <a:r>
              <a:rPr lang="en-US" sz="8000" dirty="0" smtClean="0"/>
              <a:t>Plan meetings, serve as in-country leaders</a:t>
            </a:r>
          </a:p>
          <a:p>
            <a:pPr lvl="1">
              <a:buFont typeface="Arial" pitchFamily="34" charset="0"/>
              <a:buChar char="•"/>
            </a:pPr>
            <a:r>
              <a:rPr lang="en-US" sz="8000" dirty="0" smtClean="0"/>
              <a:t>Liaisons between team, resident corps, and board members</a:t>
            </a:r>
          </a:p>
          <a:p>
            <a:pPr marL="457200" lvl="1" indent="0">
              <a:buNone/>
            </a:pPr>
            <a:endParaRPr lang="en-US" sz="8000" dirty="0" smtClean="0"/>
          </a:p>
          <a:p>
            <a:pPr>
              <a:buFont typeface="Wingdings" pitchFamily="2" charset="2"/>
              <a:buChar char="v"/>
            </a:pPr>
            <a:r>
              <a:rPr lang="en-US" sz="9600" dirty="0" smtClean="0"/>
              <a:t>Secretary</a:t>
            </a:r>
          </a:p>
          <a:p>
            <a:pPr lvl="1">
              <a:buFont typeface="Arial" pitchFamily="34" charset="0"/>
              <a:buChar char="•"/>
            </a:pPr>
            <a:r>
              <a:rPr lang="en-US" sz="8000" dirty="0" smtClean="0"/>
              <a:t>Takes minutes during team meeting; organizes team correspondences</a:t>
            </a:r>
          </a:p>
          <a:p>
            <a:pPr lvl="1">
              <a:buFont typeface="Arial" pitchFamily="34" charset="0"/>
              <a:buChar char="•"/>
            </a:pPr>
            <a:endParaRPr lang="en-US" sz="8000" dirty="0" smtClean="0"/>
          </a:p>
          <a:p>
            <a:pPr>
              <a:buFont typeface="Wingdings" pitchFamily="2" charset="2"/>
              <a:buChar char="v"/>
            </a:pPr>
            <a:r>
              <a:rPr lang="en-US" sz="9600" dirty="0" smtClean="0"/>
              <a:t>Committee Chairs</a:t>
            </a:r>
          </a:p>
          <a:p>
            <a:pPr lvl="1">
              <a:buFont typeface="Arial" pitchFamily="34" charset="0"/>
              <a:buChar char="•"/>
            </a:pPr>
            <a:r>
              <a:rPr lang="en-US" sz="8000" dirty="0" smtClean="0"/>
              <a:t>Cultural</a:t>
            </a:r>
          </a:p>
          <a:p>
            <a:pPr lvl="1">
              <a:buFont typeface="Arial" pitchFamily="34" charset="0"/>
              <a:buChar char="•"/>
            </a:pPr>
            <a:r>
              <a:rPr lang="en-US" sz="8000" dirty="0" smtClean="0"/>
              <a:t>Finance</a:t>
            </a:r>
          </a:p>
          <a:p>
            <a:pPr lvl="1">
              <a:buFont typeface="Arial" pitchFamily="34" charset="0"/>
              <a:buChar char="•"/>
            </a:pPr>
            <a:r>
              <a:rPr lang="en-US" sz="8000" dirty="0" smtClean="0"/>
              <a:t>Medical</a:t>
            </a:r>
          </a:p>
          <a:p>
            <a:pPr lvl="1">
              <a:buFont typeface="Arial" pitchFamily="34" charset="0"/>
              <a:buChar char="•"/>
            </a:pPr>
            <a:r>
              <a:rPr lang="en-US" sz="8000" dirty="0" smtClean="0"/>
              <a:t>Public Health Education</a:t>
            </a:r>
          </a:p>
          <a:p>
            <a:pPr lvl="1">
              <a:buFont typeface="Arial" pitchFamily="34" charset="0"/>
              <a:buChar char="•"/>
            </a:pPr>
            <a:r>
              <a:rPr lang="en-US" sz="8000" dirty="0" smtClean="0"/>
              <a:t>Research</a:t>
            </a:r>
          </a:p>
          <a:p>
            <a:pPr>
              <a:buFont typeface="Arial" pitchFamily="34" charset="0"/>
              <a:buChar char="•"/>
            </a:pPr>
            <a:endParaRPr lang="en-US" sz="8400" b="1" dirty="0"/>
          </a:p>
          <a:p>
            <a:pPr>
              <a:buFont typeface="Wingdings" pitchFamily="2" charset="2"/>
              <a:buChar char="v"/>
            </a:pPr>
            <a:r>
              <a:rPr lang="en-US" sz="9600" dirty="0" smtClean="0"/>
              <a:t>Board of Directors Membership (post-trip)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3505200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1">
                    <a:tint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REACH 4 Ghana | PO Box 889, Richmond, VA 23218 | www.reach4ghana.org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925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534400" cy="1027176"/>
          </a:xfrm>
        </p:spPr>
        <p:txBody>
          <a:bodyPr>
            <a:normAutofit fontScale="90000"/>
          </a:bodyPr>
          <a:lstStyle/>
          <a:p>
            <a:r>
              <a:rPr lang="en-US" sz="4500" b="1" dirty="0" smtClean="0">
                <a:latin typeface="Cambria" pitchFamily="18" charset="0"/>
              </a:rPr>
              <a:t>REACH 4 Ghana 2011, 2012, 2013, 2014</a:t>
            </a:r>
            <a:br>
              <a:rPr lang="en-US" sz="4500" b="1" dirty="0" smtClean="0">
                <a:latin typeface="Cambria" pitchFamily="18" charset="0"/>
              </a:rPr>
            </a:br>
            <a:endParaRPr lang="en-US" sz="4500" b="1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5000" dirty="0" smtClean="0">
              <a:latin typeface="Cambria" pitchFamily="18" charset="0"/>
            </a:endParaRPr>
          </a:p>
          <a:p>
            <a:pPr marL="0" indent="0">
              <a:buNone/>
            </a:pPr>
            <a:r>
              <a:rPr lang="en-US" sz="4000" dirty="0" smtClean="0">
                <a:latin typeface="Cambria" pitchFamily="18" charset="0"/>
              </a:rPr>
              <a:t>Check it out…</a:t>
            </a:r>
          </a:p>
          <a:p>
            <a:pPr marL="0" indent="0">
              <a:buNone/>
            </a:pPr>
            <a:endParaRPr lang="en-US" dirty="0">
              <a:latin typeface="Cambria" pitchFamily="18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Cambria" pitchFamily="18" charset="0"/>
                <a:hlinkClick r:id="rId3"/>
              </a:rPr>
              <a:t>www.reach4ghana.org</a:t>
            </a:r>
            <a:endParaRPr lang="en-US" dirty="0" smtClean="0">
              <a:latin typeface="Cambria" pitchFamily="18" charset="0"/>
            </a:endParaRPr>
          </a:p>
          <a:p>
            <a:pPr marL="0" indent="0" algn="ctr">
              <a:buNone/>
            </a:pPr>
            <a:endParaRPr lang="en-US" dirty="0" smtClean="0">
              <a:latin typeface="Cambria" pitchFamily="18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Cambria" pitchFamily="18" charset="0"/>
              </a:rPr>
              <a:t>		            	</a:t>
            </a:r>
            <a:r>
              <a:rPr lang="en-US" sz="2400" dirty="0" smtClean="0">
                <a:latin typeface="Cambria" pitchFamily="18" charset="0"/>
              </a:rPr>
              <a:t>…for </a:t>
            </a:r>
            <a:r>
              <a:rPr lang="en-US" sz="2400" b="1" i="1" u="sng" dirty="0" smtClean="0">
                <a:latin typeface="Cambria" pitchFamily="18" charset="0"/>
              </a:rPr>
              <a:t>2016 application,</a:t>
            </a:r>
            <a:r>
              <a:rPr lang="en-US" sz="2400" dirty="0" smtClean="0">
                <a:latin typeface="Cambria" pitchFamily="18" charset="0"/>
              </a:rPr>
              <a:t> videos, &amp;     				trip updates, etc.</a:t>
            </a:r>
            <a:endParaRPr lang="en-US" sz="2400" dirty="0">
              <a:latin typeface="Cambria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05200" y="6476999"/>
            <a:ext cx="5507719" cy="274320"/>
          </a:xfrm>
        </p:spPr>
        <p:txBody>
          <a:bodyPr/>
          <a:lstStyle/>
          <a:p>
            <a:pPr algn="r"/>
            <a:r>
              <a:rPr lang="en-US" dirty="0" smtClean="0"/>
              <a:t>REACH 4 Ghana | PO Box 889, Richmond, VA 23218 | www.reach4ghana.org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419599"/>
            <a:ext cx="3197595" cy="23164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00201"/>
            <a:ext cx="4114800" cy="209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95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b="1" dirty="0" smtClean="0">
                <a:latin typeface="Cambria" pitchFamily="18" charset="0"/>
              </a:rPr>
              <a:t>Longitudinal Involvement</a:t>
            </a:r>
            <a:endParaRPr lang="en-US" sz="4500" b="1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4953000" cy="4625609"/>
          </a:xfrm>
        </p:spPr>
        <p:txBody>
          <a:bodyPr>
            <a:normAutofit fontScale="25000" lnSpcReduction="20000"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11200" dirty="0" smtClean="0">
                <a:latin typeface="Cambria" pitchFamily="18" charset="0"/>
              </a:rPr>
              <a:t>Trip Member Opens </a:t>
            </a:r>
            <a:r>
              <a:rPr lang="en-US" sz="11200" dirty="0">
                <a:latin typeface="Cambria" pitchFamily="18" charset="0"/>
              </a:rPr>
              <a:t>D</a:t>
            </a:r>
            <a:r>
              <a:rPr lang="en-US" sz="11200" dirty="0" smtClean="0">
                <a:latin typeface="Cambria" pitchFamily="18" charset="0"/>
              </a:rPr>
              <a:t>oor to:</a:t>
            </a:r>
          </a:p>
          <a:p>
            <a:pPr marL="457200" indent="-457200">
              <a:buFont typeface="Wingdings" pitchFamily="2" charset="2"/>
              <a:buChar char="v"/>
            </a:pPr>
            <a:endParaRPr lang="en-US" sz="11200" dirty="0" smtClean="0">
              <a:latin typeface="Cambria" pitchFamily="18" charset="0"/>
            </a:endParaRPr>
          </a:p>
          <a:p>
            <a:pPr marL="749808" lvl="1" indent="-457200">
              <a:buFont typeface="Wingdings" pitchFamily="2" charset="2"/>
              <a:buChar char="v"/>
            </a:pPr>
            <a:r>
              <a:rPr lang="en-US" sz="8000" dirty="0" smtClean="0">
                <a:latin typeface="Cambria" pitchFamily="18" charset="0"/>
              </a:rPr>
              <a:t>Leadership Opportunity</a:t>
            </a:r>
          </a:p>
          <a:p>
            <a:pPr marL="0" indent="0">
              <a:buNone/>
            </a:pPr>
            <a:endParaRPr lang="en-US" sz="8000" dirty="0" smtClean="0">
              <a:latin typeface="Cambria" pitchFamily="18" charset="0"/>
            </a:endParaRPr>
          </a:p>
          <a:p>
            <a:pPr marL="749808" lvl="1" indent="-457200">
              <a:buFont typeface="Wingdings" pitchFamily="2" charset="2"/>
              <a:buChar char="v"/>
            </a:pPr>
            <a:r>
              <a:rPr lang="en-US" sz="8000" dirty="0">
                <a:latin typeface="Cambria" pitchFamily="18" charset="0"/>
              </a:rPr>
              <a:t>Research </a:t>
            </a:r>
            <a:r>
              <a:rPr lang="en-US" sz="8000" dirty="0" smtClean="0">
                <a:latin typeface="Cambria" pitchFamily="18" charset="0"/>
              </a:rPr>
              <a:t>Involvement</a:t>
            </a:r>
          </a:p>
          <a:p>
            <a:pPr marL="457200" indent="-457200">
              <a:buFont typeface="Wingdings" pitchFamily="2" charset="2"/>
              <a:buChar char="v"/>
            </a:pPr>
            <a:endParaRPr lang="en-US" sz="8000" dirty="0">
              <a:latin typeface="Cambria" pitchFamily="18" charset="0"/>
            </a:endParaRPr>
          </a:p>
          <a:p>
            <a:pPr marL="749808" lvl="1" indent="-457200">
              <a:buFont typeface="Wingdings" pitchFamily="2" charset="2"/>
              <a:buChar char="v"/>
            </a:pPr>
            <a:r>
              <a:rPr lang="en-US" sz="8000" dirty="0" smtClean="0">
                <a:latin typeface="Cambria" pitchFamily="18" charset="0"/>
              </a:rPr>
              <a:t>Teaching Experience</a:t>
            </a:r>
          </a:p>
          <a:p>
            <a:pPr marL="457200" indent="-457200">
              <a:buFont typeface="Wingdings" pitchFamily="2" charset="2"/>
              <a:buChar char="v"/>
            </a:pPr>
            <a:endParaRPr lang="en-US" sz="8000" dirty="0">
              <a:latin typeface="Cambria" pitchFamily="18" charset="0"/>
            </a:endParaRPr>
          </a:p>
          <a:p>
            <a:pPr marL="749808" lvl="1" indent="-457200">
              <a:buFont typeface="Wingdings" pitchFamily="2" charset="2"/>
              <a:buChar char="v"/>
            </a:pPr>
            <a:r>
              <a:rPr lang="en-US" sz="8000" dirty="0" smtClean="0">
                <a:latin typeface="Cambria" pitchFamily="18" charset="0"/>
              </a:rPr>
              <a:t>Public Health Projects</a:t>
            </a:r>
          </a:p>
          <a:p>
            <a:pPr marL="0" indent="0">
              <a:buNone/>
            </a:pPr>
            <a:endParaRPr lang="en-US" sz="8000" dirty="0" smtClean="0">
              <a:latin typeface="Cambria" pitchFamily="18" charset="0"/>
            </a:endParaRPr>
          </a:p>
          <a:p>
            <a:pPr marL="749808" lvl="1" indent="-457200">
              <a:buFont typeface="Wingdings" pitchFamily="2" charset="2"/>
              <a:buChar char="v"/>
            </a:pPr>
            <a:r>
              <a:rPr lang="en-US" sz="8000" dirty="0" smtClean="0">
                <a:latin typeface="Cambria" pitchFamily="18" charset="0"/>
              </a:rPr>
              <a:t>Board Member +/- </a:t>
            </a:r>
            <a:r>
              <a:rPr lang="en-US" sz="8000" dirty="0" err="1" smtClean="0">
                <a:latin typeface="Cambria" pitchFamily="18" charset="0"/>
              </a:rPr>
              <a:t>Officership</a:t>
            </a:r>
            <a:endParaRPr lang="en-US" sz="8000" dirty="0">
              <a:latin typeface="Cambria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endParaRPr lang="en-US" sz="8000" dirty="0" smtClean="0">
              <a:latin typeface="Cambria" pitchFamily="18" charset="0"/>
            </a:endParaRPr>
          </a:p>
          <a:p>
            <a:pPr marL="749808" lvl="1" indent="-457200">
              <a:buFont typeface="Wingdings" pitchFamily="2" charset="2"/>
              <a:buChar char="v"/>
            </a:pPr>
            <a:r>
              <a:rPr lang="en-US" sz="8000" dirty="0" smtClean="0">
                <a:latin typeface="Cambria" pitchFamily="18" charset="0"/>
              </a:rPr>
              <a:t>M4 Clinical Studies (Int’l Rotation)</a:t>
            </a:r>
          </a:p>
          <a:p>
            <a:pPr marL="749808" lvl="1" indent="-457200">
              <a:buFont typeface="Wingdings" pitchFamily="2" charset="2"/>
              <a:buChar char="v"/>
            </a:pPr>
            <a:endParaRPr lang="en-US" sz="8000" dirty="0">
              <a:latin typeface="Cambria" pitchFamily="18" charset="0"/>
            </a:endParaRPr>
          </a:p>
          <a:p>
            <a:pPr marL="749808" lvl="1" indent="-457200">
              <a:buFont typeface="Wingdings" pitchFamily="2" charset="2"/>
              <a:buChar char="v"/>
            </a:pPr>
            <a:r>
              <a:rPr lang="en-US" sz="8000" dirty="0" smtClean="0">
                <a:latin typeface="Cambria" pitchFamily="18" charset="0"/>
              </a:rPr>
              <a:t>Post-Graduate Involvement</a:t>
            </a:r>
          </a:p>
          <a:p>
            <a:pPr marL="457200" indent="-457200">
              <a:buFont typeface="Wingdings" pitchFamily="2" charset="2"/>
              <a:buChar char="v"/>
            </a:pPr>
            <a:endParaRPr lang="en-US" sz="8000" dirty="0">
              <a:latin typeface="Cambria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endParaRPr lang="en-US" sz="2800" dirty="0" smtClean="0">
              <a:latin typeface="Cambria" pitchFamily="18" charset="0"/>
            </a:endParaRPr>
          </a:p>
          <a:p>
            <a:pPr marL="0" indent="0" algn="ctr">
              <a:buNone/>
            </a:pPr>
            <a:endParaRPr lang="en-US" sz="2800" dirty="0" smtClean="0">
              <a:latin typeface="Cambria" pitchFamily="18" charset="0"/>
            </a:endParaRPr>
          </a:p>
          <a:p>
            <a:pPr marL="0" indent="0" algn="ctr">
              <a:buNone/>
            </a:pPr>
            <a:r>
              <a:rPr lang="en-US" sz="2800" dirty="0" smtClean="0">
                <a:latin typeface="Cambria" pitchFamily="18" charset="0"/>
              </a:rPr>
              <a:t>			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05200" y="6476999"/>
            <a:ext cx="5507719" cy="274320"/>
          </a:xfrm>
        </p:spPr>
        <p:txBody>
          <a:bodyPr/>
          <a:lstStyle/>
          <a:p>
            <a:pPr algn="r"/>
            <a:r>
              <a:rPr lang="en-US" dirty="0" smtClean="0"/>
              <a:t>REACH 4 Ghana | PO Box 889, Richmond, VA 23218 | www.reach4ghana.org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828800"/>
            <a:ext cx="2239863" cy="453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24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51390"/>
            <a:ext cx="4114800" cy="462560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Ask now</a:t>
            </a:r>
          </a:p>
          <a:p>
            <a:pPr marL="118872" indent="0">
              <a:buNone/>
            </a:pPr>
            <a:endParaRPr lang="en-US" sz="2400" dirty="0" smtClean="0"/>
          </a:p>
          <a:p>
            <a:r>
              <a:rPr lang="en-US" sz="2400" dirty="0" smtClean="0"/>
              <a:t>Email </a:t>
            </a:r>
            <a:endParaRPr lang="en-US" sz="2400" dirty="0">
              <a:hlinkClick r:id="rId2"/>
            </a:endParaRPr>
          </a:p>
          <a:p>
            <a:pPr lvl="1"/>
            <a:r>
              <a:rPr lang="en-US" sz="2000" dirty="0" smtClean="0">
                <a:hlinkClick r:id="rId2"/>
              </a:rPr>
              <a:t>reach4ghana@gmail.com</a:t>
            </a:r>
            <a:endParaRPr lang="en-US" sz="2000" dirty="0" smtClean="0"/>
          </a:p>
          <a:p>
            <a:pPr marL="118872" indent="0">
              <a:buNone/>
            </a:pPr>
            <a:endParaRPr lang="en-US" sz="2400" dirty="0" smtClean="0"/>
          </a:p>
          <a:p>
            <a:r>
              <a:rPr lang="en-US" sz="2400" dirty="0" smtClean="0"/>
              <a:t>Approach Previous Teams</a:t>
            </a:r>
          </a:p>
          <a:p>
            <a:pPr lvl="1"/>
            <a:r>
              <a:rPr lang="en-US" sz="2400" dirty="0" smtClean="0"/>
              <a:t> Names on website</a:t>
            </a: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3505200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1">
                    <a:tint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REACH 4 Ghana | PO Box 889, Richmond, VA 23218 | www.reach4ghana.org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3619"/>
            <a:ext cx="4114800" cy="48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63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b="1" dirty="0" smtClean="0">
                <a:latin typeface="Cambria" pitchFamily="18" charset="0"/>
              </a:rPr>
              <a:t>Pertinent Dates</a:t>
            </a:r>
            <a:endParaRPr lang="en-US" sz="4500" b="1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sz="3600" b="1" dirty="0" smtClean="0"/>
          </a:p>
          <a:p>
            <a:pPr marL="0" indent="0">
              <a:buNone/>
            </a:pPr>
            <a:r>
              <a:rPr lang="en-US" sz="3800" b="1" dirty="0" smtClean="0"/>
              <a:t>2016 TRIP: Early June (TBD by team &amp; resident schedule)</a:t>
            </a:r>
          </a:p>
          <a:p>
            <a:pPr lvl="2">
              <a:buFont typeface="Wingdings" pitchFamily="2" charset="2"/>
              <a:buChar char="v"/>
            </a:pPr>
            <a:r>
              <a:rPr lang="en-US" sz="2900" dirty="0" smtClean="0"/>
              <a:t>Clinic (one week)</a:t>
            </a:r>
          </a:p>
          <a:p>
            <a:pPr lvl="2">
              <a:buFont typeface="Wingdings" pitchFamily="2" charset="2"/>
              <a:buChar char="v"/>
            </a:pPr>
            <a:r>
              <a:rPr lang="en-US" sz="2900" dirty="0" smtClean="0"/>
              <a:t>Education in community schools OR public health projects (one week)</a:t>
            </a:r>
            <a:endParaRPr lang="en-US" sz="2900" dirty="0"/>
          </a:p>
          <a:p>
            <a:pPr lvl="2">
              <a:buFont typeface="Wingdings" pitchFamily="2" charset="2"/>
              <a:buChar char="v"/>
            </a:pPr>
            <a:r>
              <a:rPr lang="en-US" sz="2900" dirty="0" smtClean="0"/>
              <a:t>Excursions (weekends)</a:t>
            </a:r>
          </a:p>
          <a:p>
            <a:pPr lvl="2">
              <a:buFont typeface="Wingdings" pitchFamily="2" charset="2"/>
              <a:buChar char="v"/>
            </a:pPr>
            <a:r>
              <a:rPr lang="en-US" sz="2900" dirty="0" smtClean="0"/>
              <a:t>Programs with city youth (some afternoons/evenings)</a:t>
            </a:r>
          </a:p>
          <a:p>
            <a:pPr lvl="1">
              <a:buFont typeface="Wingdings" pitchFamily="2" charset="2"/>
              <a:buChar char="v"/>
            </a:pPr>
            <a:endParaRPr lang="en-US" sz="3200" dirty="0" smtClean="0"/>
          </a:p>
          <a:p>
            <a:pPr marL="0" indent="0">
              <a:buNone/>
            </a:pPr>
            <a:r>
              <a:rPr lang="en-US" sz="3800" b="1" dirty="0" smtClean="0"/>
              <a:t>Application Dates</a:t>
            </a:r>
          </a:p>
          <a:p>
            <a:pPr lvl="2">
              <a:buFont typeface="Wingdings" pitchFamily="2" charset="2"/>
              <a:buChar char="v"/>
            </a:pPr>
            <a:r>
              <a:rPr lang="en-US" sz="3200" dirty="0" smtClean="0"/>
              <a:t>Application </a:t>
            </a:r>
            <a:r>
              <a:rPr lang="en-US" sz="3200" dirty="0"/>
              <a:t>due: </a:t>
            </a:r>
            <a:r>
              <a:rPr lang="en-US" sz="3200" b="1" dirty="0" smtClean="0"/>
              <a:t>Mid-August (date TBD) </a:t>
            </a:r>
          </a:p>
          <a:p>
            <a:pPr lvl="2">
              <a:buFont typeface="Wingdings" pitchFamily="2" charset="2"/>
              <a:buChar char="v"/>
            </a:pPr>
            <a:r>
              <a:rPr lang="en-US" sz="3200" dirty="0" smtClean="0"/>
              <a:t>Acceptance </a:t>
            </a:r>
            <a:r>
              <a:rPr lang="en-US" sz="3200" dirty="0"/>
              <a:t>emails </a:t>
            </a:r>
            <a:r>
              <a:rPr lang="en-US" sz="3200" dirty="0" smtClean="0"/>
              <a:t>sent: </a:t>
            </a:r>
            <a:r>
              <a:rPr lang="en-US" sz="3200" b="1" dirty="0" smtClean="0"/>
              <a:t>End of August (date TBD)</a:t>
            </a:r>
          </a:p>
          <a:p>
            <a:pPr lvl="2">
              <a:buFont typeface="Wingdings" pitchFamily="2" charset="2"/>
              <a:buChar char="v"/>
            </a:pPr>
            <a:r>
              <a:rPr lang="en-US" sz="3200" dirty="0" smtClean="0"/>
              <a:t>Commitment date: </a:t>
            </a:r>
            <a:r>
              <a:rPr lang="en-US" sz="3200" b="1" dirty="0" smtClean="0"/>
              <a:t>September (date TBD)</a:t>
            </a:r>
          </a:p>
          <a:p>
            <a:pPr marL="0" indent="0">
              <a:buNone/>
            </a:pPr>
            <a:endParaRPr lang="en-US" sz="3800" b="1" dirty="0"/>
          </a:p>
          <a:p>
            <a:pPr marL="0" indent="0">
              <a:buNone/>
            </a:pPr>
            <a:r>
              <a:rPr lang="en-US" sz="3800" b="1" dirty="0" smtClean="0"/>
              <a:t>Deposit Dates</a:t>
            </a:r>
          </a:p>
          <a:p>
            <a:pPr lvl="2">
              <a:buFont typeface="Wingdings" pitchFamily="2" charset="2"/>
              <a:buChar char="v"/>
            </a:pPr>
            <a:r>
              <a:rPr lang="en-US" sz="3200" dirty="0" smtClean="0"/>
              <a:t>First </a:t>
            </a:r>
            <a:r>
              <a:rPr lang="en-US" sz="3200" dirty="0"/>
              <a:t>deposit </a:t>
            </a:r>
            <a:r>
              <a:rPr lang="en-US" sz="3200" dirty="0" smtClean="0"/>
              <a:t>due: September (date TBD)</a:t>
            </a:r>
            <a:endParaRPr lang="en-US" sz="3200" b="1" dirty="0" smtClean="0"/>
          </a:p>
          <a:p>
            <a:pPr lvl="2">
              <a:buFont typeface="Wingdings" pitchFamily="2" charset="2"/>
              <a:buChar char="v"/>
            </a:pPr>
            <a:r>
              <a:rPr lang="en-US" sz="3200" dirty="0" smtClean="0"/>
              <a:t>Second </a:t>
            </a:r>
            <a:r>
              <a:rPr lang="en-US" sz="3200" dirty="0"/>
              <a:t>deposit/airline purchase date</a:t>
            </a:r>
            <a:r>
              <a:rPr lang="en-US" sz="3200" dirty="0" smtClean="0"/>
              <a:t>: </a:t>
            </a:r>
            <a:r>
              <a:rPr lang="en-US" sz="3200" b="1" dirty="0" smtClean="0"/>
              <a:t>Spring </a:t>
            </a:r>
            <a:r>
              <a:rPr lang="en-US" sz="3200" b="1" dirty="0" smtClean="0"/>
              <a:t>2016</a:t>
            </a:r>
            <a:endParaRPr lang="en-US" dirty="0"/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3505200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1">
                    <a:tint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/>
              <a:t>REACH 4 Ghana | PO Box 889, Richmond, VA 23218 | www.reach4ghana.org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639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Committee Responsibilities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Autofit/>
          </a:bodyPr>
          <a:lstStyle/>
          <a:p>
            <a:r>
              <a:rPr lang="en-US" sz="2000" dirty="0" smtClean="0"/>
              <a:t>FINANCE CHAIR </a:t>
            </a:r>
            <a:r>
              <a:rPr lang="en-US" sz="2000" dirty="0"/>
              <a:t>&amp; COMMITTEE </a:t>
            </a:r>
            <a:endParaRPr lang="en-US" sz="2400" b="1" dirty="0" smtClean="0"/>
          </a:p>
          <a:p>
            <a:pPr lvl="2"/>
            <a:r>
              <a:rPr lang="en-US" sz="1600" dirty="0" smtClean="0"/>
              <a:t>Organizing and tracking fundraising</a:t>
            </a:r>
            <a:endParaRPr lang="en-US" sz="2000" dirty="0" smtClean="0"/>
          </a:p>
          <a:p>
            <a:pPr lvl="2"/>
            <a:r>
              <a:rPr lang="en-US" sz="1600" dirty="0" smtClean="0"/>
              <a:t>Assisting </a:t>
            </a:r>
            <a:r>
              <a:rPr lang="en-US" sz="1600" dirty="0"/>
              <a:t>in personal fundraising </a:t>
            </a:r>
            <a:endParaRPr lang="en-US" sz="1600" dirty="0" smtClean="0"/>
          </a:p>
          <a:p>
            <a:pPr lvl="2"/>
            <a:r>
              <a:rPr lang="en-US" sz="1600" dirty="0" smtClean="0"/>
              <a:t>Soliciting </a:t>
            </a:r>
            <a:r>
              <a:rPr lang="en-US" sz="1600" dirty="0"/>
              <a:t>donations of money, medications, and medical supplies</a:t>
            </a:r>
            <a:endParaRPr lang="en-US" sz="2000" dirty="0"/>
          </a:p>
          <a:p>
            <a:pPr lvl="2"/>
            <a:r>
              <a:rPr lang="en-US" sz="1600" dirty="0" smtClean="0"/>
              <a:t>Tracking spending while in-country</a:t>
            </a:r>
          </a:p>
          <a:p>
            <a:pPr marL="768096" lvl="2" indent="0">
              <a:buNone/>
            </a:pPr>
            <a:endParaRPr lang="en-US" sz="2000" dirty="0"/>
          </a:p>
          <a:p>
            <a:r>
              <a:rPr lang="en-US" sz="2000" dirty="0"/>
              <a:t>RESEARCH CHAIR &amp; COMMITTEE </a:t>
            </a:r>
            <a:r>
              <a:rPr lang="en-US" sz="2000" dirty="0" smtClean="0"/>
              <a:t> </a:t>
            </a:r>
            <a:endParaRPr lang="en-US" sz="2400" b="1" dirty="0"/>
          </a:p>
          <a:p>
            <a:pPr lvl="2"/>
            <a:r>
              <a:rPr lang="en-US" sz="1600" dirty="0" smtClean="0"/>
              <a:t>Creating a research initiative for their team, pursuing IRB approval, et al.</a:t>
            </a:r>
            <a:endParaRPr lang="en-US" sz="2000" dirty="0"/>
          </a:p>
          <a:p>
            <a:pPr lvl="2"/>
            <a:r>
              <a:rPr lang="en-US" sz="1600" dirty="0"/>
              <a:t>Gathering </a:t>
            </a:r>
            <a:r>
              <a:rPr lang="en-US" sz="1600" dirty="0" smtClean="0"/>
              <a:t>pertinent research-directed health </a:t>
            </a:r>
            <a:r>
              <a:rPr lang="en-US" sz="1600" dirty="0"/>
              <a:t>information during the trip</a:t>
            </a:r>
            <a:endParaRPr lang="en-US" sz="2000" dirty="0"/>
          </a:p>
          <a:p>
            <a:pPr lvl="2"/>
            <a:r>
              <a:rPr lang="en-US" sz="1600" dirty="0"/>
              <a:t>Assessing  the effectiveness of the team’s interventions </a:t>
            </a:r>
            <a:endParaRPr lang="en-US" sz="2000" dirty="0"/>
          </a:p>
          <a:p>
            <a:pPr lvl="2"/>
            <a:r>
              <a:rPr lang="en-US" sz="1600" dirty="0" smtClean="0"/>
              <a:t>Presenting findings </a:t>
            </a:r>
            <a:r>
              <a:rPr lang="en-US" sz="1600" dirty="0"/>
              <a:t>in journals, at conferences, or in the Richmond </a:t>
            </a:r>
            <a:r>
              <a:rPr lang="en-US" sz="1600" dirty="0" smtClean="0"/>
              <a:t>community</a:t>
            </a:r>
            <a:endParaRPr lang="en-US" sz="2000" dirty="0"/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3505200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1">
                    <a:tint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REACH 4 Ghana | PO Box 889, Richmond, VA 23218 | www.reach4ghana.org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68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b="1" dirty="0" smtClean="0">
                <a:latin typeface="Cambria" pitchFamily="18" charset="0"/>
              </a:rPr>
              <a:t>REACH 4 Ghana; History</a:t>
            </a:r>
            <a:endParaRPr lang="en-US" sz="4500" b="1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dirty="0" smtClean="0">
                <a:latin typeface="Cambria" pitchFamily="18" charset="0"/>
              </a:rPr>
              <a:t>2010:  R4G Founded by students in VCUSOM 2014</a:t>
            </a:r>
          </a:p>
          <a:p>
            <a:pPr marL="457200" indent="-457200">
              <a:buFont typeface="Wingdings" pitchFamily="2" charset="2"/>
              <a:buChar char="v"/>
            </a:pPr>
            <a:endParaRPr lang="en-US" sz="2800" dirty="0" smtClean="0">
              <a:latin typeface="Cambria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dirty="0" smtClean="0">
                <a:latin typeface="Cambria" pitchFamily="18" charset="0"/>
              </a:rPr>
              <a:t>2011:  Inaugural Trip</a:t>
            </a:r>
          </a:p>
          <a:p>
            <a:pPr marL="0" indent="0">
              <a:buNone/>
            </a:pPr>
            <a:endParaRPr lang="en-US" sz="2800" dirty="0">
              <a:latin typeface="Cambria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dirty="0" smtClean="0">
                <a:latin typeface="Cambria" pitchFamily="18" charset="0"/>
              </a:rPr>
              <a:t>2011:  Board of Directors becomes operational</a:t>
            </a:r>
          </a:p>
          <a:p>
            <a:pPr marL="457200" indent="-457200">
              <a:buFont typeface="Wingdings" pitchFamily="2" charset="2"/>
              <a:buChar char="v"/>
            </a:pPr>
            <a:endParaRPr lang="en-US" sz="2800" dirty="0">
              <a:latin typeface="Cambria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dirty="0" smtClean="0">
                <a:latin typeface="Cambria" pitchFamily="18" charset="0"/>
              </a:rPr>
              <a:t>2012:  Became official VCU student organization</a:t>
            </a:r>
          </a:p>
          <a:p>
            <a:pPr marL="0" indent="0">
              <a:buNone/>
            </a:pPr>
            <a:endParaRPr lang="en-US" sz="2800" dirty="0">
              <a:latin typeface="Cambria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dirty="0" smtClean="0">
                <a:latin typeface="Cambria" pitchFamily="18" charset="0"/>
              </a:rPr>
              <a:t>2013:  Earned 501(c)(3) IRS tax-exempt status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05200" y="6476999"/>
            <a:ext cx="5507719" cy="274320"/>
          </a:xfrm>
        </p:spPr>
        <p:txBody>
          <a:bodyPr/>
          <a:lstStyle/>
          <a:p>
            <a:pPr algn="r"/>
            <a:r>
              <a:rPr lang="en-US" dirty="0" smtClean="0"/>
              <a:t>REACH 4 Ghana | PO Box 889, Richmond, VA 23218 | www.reach4ghana.org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431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Committee Responsibilities,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1"/>
            <a:ext cx="8305800" cy="5029199"/>
          </a:xfrm>
        </p:spPr>
        <p:txBody>
          <a:bodyPr>
            <a:noAutofit/>
          </a:bodyPr>
          <a:lstStyle/>
          <a:p>
            <a:r>
              <a:rPr lang="en-US" sz="1800" dirty="0"/>
              <a:t>MEDICAL CHAIR &amp; COMMITTEE </a:t>
            </a:r>
            <a:endParaRPr lang="en-US" sz="1800" dirty="0" smtClean="0"/>
          </a:p>
          <a:p>
            <a:pPr lvl="2"/>
            <a:r>
              <a:rPr lang="en-US" sz="1400" dirty="0" smtClean="0"/>
              <a:t>Organizing </a:t>
            </a:r>
            <a:r>
              <a:rPr lang="en-US" sz="1400" dirty="0"/>
              <a:t>and running the </a:t>
            </a:r>
            <a:r>
              <a:rPr lang="en-US" sz="1400" dirty="0" smtClean="0"/>
              <a:t>clinic</a:t>
            </a:r>
          </a:p>
          <a:p>
            <a:pPr lvl="2"/>
            <a:r>
              <a:rPr lang="en-US" sz="1400" dirty="0" smtClean="0"/>
              <a:t>Managing medications and supplies</a:t>
            </a:r>
            <a:endParaRPr lang="en-US" sz="1400" dirty="0"/>
          </a:p>
          <a:p>
            <a:pPr lvl="2"/>
            <a:r>
              <a:rPr lang="en-US" sz="1400" dirty="0"/>
              <a:t>Coordinating the Medical Records system before and during the trip</a:t>
            </a:r>
            <a:endParaRPr lang="en-US" sz="1800" dirty="0"/>
          </a:p>
          <a:p>
            <a:pPr lvl="2"/>
            <a:r>
              <a:rPr lang="en-US" sz="1400" dirty="0"/>
              <a:t>Acting as liaisons between clinical and non-clinical volunteers</a:t>
            </a:r>
            <a:endParaRPr lang="en-US" sz="1800" dirty="0"/>
          </a:p>
          <a:p>
            <a:pPr lvl="2"/>
            <a:r>
              <a:rPr lang="en-US" sz="1400" dirty="0" smtClean="0"/>
              <a:t>Coordinating </a:t>
            </a:r>
            <a:r>
              <a:rPr lang="en-US" sz="1400" dirty="0"/>
              <a:t>travel health and immunizations </a:t>
            </a:r>
            <a:r>
              <a:rPr lang="en-US" sz="1400" dirty="0" smtClean="0"/>
              <a:t>pre-trip</a:t>
            </a:r>
          </a:p>
          <a:p>
            <a:pPr marL="768096" lvl="2" indent="0">
              <a:buNone/>
            </a:pPr>
            <a:endParaRPr lang="en-US" sz="1800" dirty="0"/>
          </a:p>
          <a:p>
            <a:r>
              <a:rPr lang="en-US" sz="1800" dirty="0"/>
              <a:t>PUBLIC HEALTH CHAIR &amp; COMMITTEE </a:t>
            </a:r>
            <a:endParaRPr lang="en-US" sz="1800" dirty="0" smtClean="0"/>
          </a:p>
          <a:p>
            <a:pPr lvl="2"/>
            <a:r>
              <a:rPr lang="en-US" sz="1400" dirty="0" smtClean="0"/>
              <a:t>Developing </a:t>
            </a:r>
            <a:r>
              <a:rPr lang="en-US" sz="1400" dirty="0"/>
              <a:t>public health </a:t>
            </a:r>
            <a:r>
              <a:rPr lang="en-US" sz="1400" dirty="0" smtClean="0"/>
              <a:t>curriculum to </a:t>
            </a:r>
            <a:r>
              <a:rPr lang="en-US" sz="1400" dirty="0"/>
              <a:t>meet </a:t>
            </a:r>
            <a:r>
              <a:rPr lang="en-US" sz="1400" dirty="0" smtClean="0"/>
              <a:t>specific </a:t>
            </a:r>
            <a:r>
              <a:rPr lang="en-US" sz="1400" dirty="0"/>
              <a:t>needs of </a:t>
            </a:r>
            <a:r>
              <a:rPr lang="en-US" sz="1400" dirty="0" smtClean="0"/>
              <a:t>communities</a:t>
            </a:r>
            <a:endParaRPr lang="en-US" sz="1400" dirty="0"/>
          </a:p>
          <a:p>
            <a:pPr lvl="2"/>
            <a:r>
              <a:rPr lang="en-US" sz="1400" dirty="0"/>
              <a:t>Training team members on public health issues in the communities and interventional strategies </a:t>
            </a:r>
            <a:endParaRPr lang="en-US" sz="1400" dirty="0" smtClean="0"/>
          </a:p>
          <a:p>
            <a:pPr marL="768096" lvl="2" indent="0">
              <a:buNone/>
            </a:pPr>
            <a:endParaRPr lang="en-US" sz="1800" dirty="0"/>
          </a:p>
          <a:p>
            <a:r>
              <a:rPr lang="en-US" sz="1800" dirty="0"/>
              <a:t>CULTURAL CHAIR &amp; </a:t>
            </a:r>
            <a:r>
              <a:rPr lang="en-US" sz="1800" dirty="0" smtClean="0"/>
              <a:t>COMMITTEE:</a:t>
            </a:r>
            <a:endParaRPr lang="en-US" sz="2000" b="1" dirty="0"/>
          </a:p>
          <a:p>
            <a:pPr lvl="2"/>
            <a:r>
              <a:rPr lang="en-US" sz="1400" dirty="0"/>
              <a:t>Educating the team on </a:t>
            </a:r>
            <a:r>
              <a:rPr lang="en-US" sz="1400" dirty="0" smtClean="0"/>
              <a:t>the culture of the </a:t>
            </a:r>
            <a:r>
              <a:rPr lang="en-US" sz="1400" dirty="0"/>
              <a:t>Volta Region and the </a:t>
            </a:r>
            <a:r>
              <a:rPr lang="en-US" sz="1400" dirty="0" smtClean="0"/>
              <a:t>Ewes</a:t>
            </a:r>
          </a:p>
          <a:p>
            <a:pPr lvl="2"/>
            <a:r>
              <a:rPr lang="en-US" sz="1400" dirty="0" smtClean="0"/>
              <a:t>Preparing </a:t>
            </a:r>
            <a:r>
              <a:rPr lang="en-US" sz="1400" dirty="0"/>
              <a:t>language/medical translation training materials for the </a:t>
            </a:r>
            <a:r>
              <a:rPr lang="en-US" sz="1400" dirty="0" smtClean="0"/>
              <a:t>team; </a:t>
            </a:r>
          </a:p>
          <a:p>
            <a:pPr lvl="2"/>
            <a:r>
              <a:rPr lang="en-US" sz="1400" dirty="0" smtClean="0"/>
              <a:t>Developing </a:t>
            </a:r>
            <a:r>
              <a:rPr lang="en-US" sz="1400" dirty="0"/>
              <a:t>presentations on Ghana’s governance, health care system, economy, state of development, </a:t>
            </a:r>
            <a:r>
              <a:rPr lang="en-US" sz="1400" dirty="0" smtClean="0"/>
              <a:t>et al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REACH 4 Ghana | PO Box 889, Richmond, VA 23218 | www.reach4ghana.org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1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500" b="1" dirty="0" smtClean="0">
                <a:latin typeface="Cambria" pitchFamily="18" charset="0"/>
              </a:rPr>
              <a:t>Prior Trips</a:t>
            </a:r>
            <a:br>
              <a:rPr lang="en-US" sz="4500" b="1" dirty="0" smtClean="0">
                <a:latin typeface="Cambria" pitchFamily="18" charset="0"/>
              </a:rPr>
            </a:br>
            <a:endParaRPr lang="en-US" sz="4500" b="1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dirty="0" smtClean="0">
                <a:latin typeface="Cambria" pitchFamily="18" charset="0"/>
              </a:rPr>
              <a:t>Travel to Volta region of Ghana </a:t>
            </a:r>
          </a:p>
          <a:p>
            <a:pPr marL="749808" lvl="1" indent="-457200">
              <a:buFont typeface="Wingdings" pitchFamily="2" charset="2"/>
              <a:buChar char="v"/>
            </a:pPr>
            <a:r>
              <a:rPr lang="en-US" sz="2200" dirty="0" smtClean="0">
                <a:latin typeface="Cambria" pitchFamily="18" charset="0"/>
              </a:rPr>
              <a:t>Same 5 rural villages annually </a:t>
            </a:r>
          </a:p>
          <a:p>
            <a:pPr marL="749808" lvl="1" indent="-457200">
              <a:buFont typeface="Wingdings" pitchFamily="2" charset="2"/>
              <a:buChar char="v"/>
            </a:pPr>
            <a:r>
              <a:rPr lang="en-US" sz="2200" dirty="0" smtClean="0">
                <a:latin typeface="Cambria" pitchFamily="18" charset="0"/>
              </a:rPr>
              <a:t>Team operates out of Ho, district capital</a:t>
            </a:r>
          </a:p>
          <a:p>
            <a:pPr marL="0" indent="0">
              <a:buNone/>
            </a:pPr>
            <a:endParaRPr lang="en-US" sz="2800" dirty="0" smtClean="0">
              <a:latin typeface="Cambria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dirty="0" smtClean="0">
                <a:latin typeface="Cambria" pitchFamily="18" charset="0"/>
              </a:rPr>
              <a:t>2011:  14 M1s</a:t>
            </a:r>
          </a:p>
          <a:p>
            <a:pPr marL="0" indent="0">
              <a:buNone/>
            </a:pPr>
            <a:endParaRPr lang="en-US" sz="2800" dirty="0" smtClean="0">
              <a:latin typeface="Cambria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dirty="0" smtClean="0">
                <a:latin typeface="Cambria" pitchFamily="18" charset="0"/>
              </a:rPr>
              <a:t>2012:  10 M1s, 2 M2s, 1 PT</a:t>
            </a:r>
          </a:p>
          <a:p>
            <a:pPr marL="0" indent="0">
              <a:buNone/>
            </a:pPr>
            <a:endParaRPr lang="en-US" sz="2800" dirty="0" smtClean="0">
              <a:latin typeface="Cambria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dirty="0" smtClean="0">
                <a:latin typeface="Cambria" pitchFamily="18" charset="0"/>
              </a:rPr>
              <a:t>2013:   9 M1s, 1 M2, 5 PTs, 2 Pharm</a:t>
            </a:r>
          </a:p>
          <a:p>
            <a:pPr marL="457200" indent="-457200">
              <a:buFont typeface="Wingdings" pitchFamily="2" charset="2"/>
              <a:buChar char="v"/>
            </a:pPr>
            <a:endParaRPr lang="en-US" sz="2800" dirty="0">
              <a:latin typeface="Cambria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dirty="0" smtClean="0">
                <a:latin typeface="Cambria" pitchFamily="18" charset="0"/>
              </a:rPr>
              <a:t>2014:  11 M1s, 4 PTs, 2 Pharm</a:t>
            </a:r>
          </a:p>
          <a:p>
            <a:pPr marL="457200" indent="-457200">
              <a:buFont typeface="Wingdings" pitchFamily="2" charset="2"/>
              <a:buChar char="v"/>
            </a:pPr>
            <a:endParaRPr lang="en-US" sz="2800" dirty="0">
              <a:latin typeface="Cambria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dirty="0" smtClean="0">
                <a:latin typeface="Cambria" pitchFamily="18" charset="0"/>
              </a:rPr>
              <a:t>1000s of patients seen, treated, referred</a:t>
            </a:r>
            <a:endParaRPr lang="en-US" sz="2800" dirty="0">
              <a:latin typeface="Cambria" pitchFamily="18" charset="0"/>
            </a:endParaRPr>
          </a:p>
          <a:p>
            <a:pPr marL="0" indent="0" algn="ctr">
              <a:buNone/>
            </a:pPr>
            <a:endParaRPr lang="en-US" sz="2800" dirty="0" smtClean="0">
              <a:latin typeface="Cambria" pitchFamily="18" charset="0"/>
            </a:endParaRPr>
          </a:p>
          <a:p>
            <a:pPr marL="0" indent="0" algn="ctr">
              <a:buNone/>
            </a:pPr>
            <a:r>
              <a:rPr lang="en-US" sz="2800" dirty="0" smtClean="0">
                <a:latin typeface="Cambria" pitchFamily="18" charset="0"/>
              </a:rPr>
              <a:t>			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05200" y="6476999"/>
            <a:ext cx="5507719" cy="274320"/>
          </a:xfrm>
        </p:spPr>
        <p:txBody>
          <a:bodyPr/>
          <a:lstStyle/>
          <a:p>
            <a:pPr algn="r"/>
            <a:r>
              <a:rPr lang="en-US" dirty="0" smtClean="0"/>
              <a:t>REACH 4 Ghana | PO Box 889, Richmond, VA 23218 | www.reach4ghana.org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209800"/>
            <a:ext cx="3014013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20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REACH 4 Ghana | PO Box 889, Richmond, VA 23218 | www.reach4ghana.org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28800" y="533400"/>
            <a:ext cx="5087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Videos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1417151"/>
            <a:ext cx="5836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 trip: </a:t>
            </a:r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hAiyKVznLto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5196" y="2924520"/>
            <a:ext cx="5492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2012 trip: http://www.reach4ghana.org/2012-team.html</a:t>
            </a:r>
          </a:p>
        </p:txBody>
      </p:sp>
    </p:spTree>
    <p:extLst>
      <p:ext uri="{BB962C8B-B14F-4D97-AF65-F5344CB8AC3E}">
        <p14:creationId xmlns:p14="http://schemas.microsoft.com/office/powerpoint/2010/main" val="1702644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b="1" dirty="0" smtClean="0">
                <a:latin typeface="Cambria" pitchFamily="18" charset="0"/>
              </a:rPr>
              <a:t>Organizational Structure</a:t>
            </a:r>
            <a:endParaRPr lang="en-US" sz="4500" b="1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dirty="0" smtClean="0">
                <a:latin typeface="Cambria" pitchFamily="18" charset="0"/>
              </a:rPr>
              <a:t>Board of Directors</a:t>
            </a:r>
          </a:p>
          <a:p>
            <a:pPr marL="749808" lvl="1" indent="-457200">
              <a:buFont typeface="Wingdings" pitchFamily="2" charset="2"/>
              <a:buChar char="v"/>
            </a:pPr>
            <a:r>
              <a:rPr lang="en-US" sz="2000" dirty="0" smtClean="0">
                <a:latin typeface="Cambria" pitchFamily="18" charset="0"/>
              </a:rPr>
              <a:t>Provides oversight and guidance</a:t>
            </a:r>
          </a:p>
          <a:p>
            <a:pPr marL="749808" lvl="1" indent="-457200">
              <a:buFont typeface="Wingdings" pitchFamily="2" charset="2"/>
              <a:buChar char="v"/>
            </a:pPr>
            <a:r>
              <a:rPr lang="en-US" sz="2000" dirty="0" smtClean="0">
                <a:latin typeface="Cambria" pitchFamily="18" charset="0"/>
              </a:rPr>
              <a:t>Task based sub-committees; quarterly bulletin to current team</a:t>
            </a:r>
          </a:p>
          <a:p>
            <a:pPr marL="292608" lvl="1" indent="0">
              <a:buNone/>
            </a:pPr>
            <a:endParaRPr lang="en-US" sz="2800" dirty="0">
              <a:latin typeface="Cambria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dirty="0" smtClean="0">
                <a:latin typeface="Cambria" pitchFamily="18" charset="0"/>
              </a:rPr>
              <a:t>Current year’s team</a:t>
            </a:r>
          </a:p>
          <a:p>
            <a:pPr marL="749808" lvl="1" indent="-457200">
              <a:buFont typeface="Wingdings" pitchFamily="2" charset="2"/>
              <a:buChar char="v"/>
            </a:pPr>
            <a:r>
              <a:rPr lang="en-US" sz="2000" dirty="0" smtClean="0">
                <a:latin typeface="Cambria" pitchFamily="18" charset="0"/>
              </a:rPr>
              <a:t>Modeled but (not necessarily) identical to prior rosters</a:t>
            </a:r>
          </a:p>
          <a:p>
            <a:pPr marL="749808" lvl="1" indent="-457200">
              <a:buFont typeface="Wingdings" pitchFamily="2" charset="2"/>
              <a:buChar char="v"/>
            </a:pPr>
            <a:r>
              <a:rPr lang="en-US" sz="2000" dirty="0" smtClean="0">
                <a:latin typeface="Cambria" pitchFamily="18" charset="0"/>
              </a:rPr>
              <a:t>Division of labor via subcommittees</a:t>
            </a:r>
          </a:p>
          <a:p>
            <a:pPr marL="749808" lvl="1" indent="-457200">
              <a:buFont typeface="Wingdings" pitchFamily="2" charset="2"/>
              <a:buChar char="v"/>
            </a:pPr>
            <a:endParaRPr lang="en-US" dirty="0">
              <a:latin typeface="Cambria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dirty="0" smtClean="0">
                <a:latin typeface="Cambria" pitchFamily="18" charset="0"/>
              </a:rPr>
              <a:t>Bon Secours Family Practice (Richmond, VA)</a:t>
            </a:r>
          </a:p>
          <a:p>
            <a:pPr marL="749808" lvl="1" indent="-457200">
              <a:buFont typeface="Wingdings" pitchFamily="2" charset="2"/>
              <a:buChar char="v"/>
            </a:pPr>
            <a:r>
              <a:rPr lang="en-US" sz="2000" dirty="0" smtClean="0">
                <a:latin typeface="Cambria" pitchFamily="18" charset="0"/>
              </a:rPr>
              <a:t>Resident and attending physicians from VCU-associated residency</a:t>
            </a:r>
          </a:p>
          <a:p>
            <a:pPr marL="292608" lvl="1" indent="0">
              <a:buNone/>
            </a:pPr>
            <a:endParaRPr lang="en-US" sz="2000" dirty="0" smtClean="0">
              <a:latin typeface="Cambria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dirty="0" smtClean="0">
                <a:latin typeface="Cambria" pitchFamily="18" charset="0"/>
              </a:rPr>
              <a:t>In-Country Partner- </a:t>
            </a:r>
            <a:r>
              <a:rPr lang="en-US" sz="2800" i="1" dirty="0" err="1" smtClean="0">
                <a:latin typeface="Cambria" pitchFamily="18" charset="0"/>
              </a:rPr>
              <a:t>LiliMed</a:t>
            </a:r>
            <a:r>
              <a:rPr lang="en-US" sz="2800" dirty="0" smtClean="0">
                <a:latin typeface="Cambria" pitchFamily="18" charset="0"/>
              </a:rPr>
              <a:t>, Ho, Ghana</a:t>
            </a:r>
          </a:p>
          <a:p>
            <a:pPr marL="749808" lvl="1" indent="-457200">
              <a:buFont typeface="Wingdings" pitchFamily="2" charset="2"/>
              <a:buChar char="v"/>
            </a:pPr>
            <a:r>
              <a:rPr lang="en-US" sz="2200" dirty="0" smtClean="0">
                <a:latin typeface="Cambria" pitchFamily="18" charset="0"/>
              </a:rPr>
              <a:t>Provides local staff, rapport, and physicians for clinic</a:t>
            </a:r>
          </a:p>
          <a:p>
            <a:pPr marL="749808" lvl="1" indent="-457200">
              <a:buFont typeface="Wingdings" pitchFamily="2" charset="2"/>
              <a:buChar char="v"/>
            </a:pPr>
            <a:endParaRPr lang="en-US" sz="2400" dirty="0">
              <a:latin typeface="Cambria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05200" y="6476999"/>
            <a:ext cx="5507719" cy="274320"/>
          </a:xfrm>
        </p:spPr>
        <p:txBody>
          <a:bodyPr/>
          <a:lstStyle/>
          <a:p>
            <a:pPr algn="r"/>
            <a:r>
              <a:rPr lang="en-US" dirty="0" smtClean="0"/>
              <a:t>REACH 4 Ghana | PO Box 889, Richmond, VA 23218 | www.reach4ghana.org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852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500" b="1" dirty="0" smtClean="0">
                <a:latin typeface="Cambria" pitchFamily="18" charset="0"/>
              </a:rPr>
              <a:t>Prior Trips</a:t>
            </a:r>
            <a:br>
              <a:rPr lang="en-US" sz="4500" b="1" dirty="0" smtClean="0">
                <a:latin typeface="Cambria" pitchFamily="18" charset="0"/>
              </a:rPr>
            </a:br>
            <a:endParaRPr lang="en-US" sz="4500" b="1" dirty="0">
              <a:latin typeface="Cambria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67" y="1023442"/>
            <a:ext cx="4063633" cy="27095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05200" y="6476999"/>
            <a:ext cx="5507719" cy="274320"/>
          </a:xfrm>
        </p:spPr>
        <p:txBody>
          <a:bodyPr/>
          <a:lstStyle/>
          <a:p>
            <a:pPr algn="r"/>
            <a:r>
              <a:rPr lang="en-US" dirty="0" smtClean="0"/>
              <a:t>REACH 4 Ghana | PO Box 889, Richmond, VA 23218 | www.reach4ghana.org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360" y="1017687"/>
            <a:ext cx="4009840" cy="27068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2" y="3810000"/>
            <a:ext cx="4056378" cy="25831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40740" y="3808891"/>
            <a:ext cx="4017460" cy="25919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ction Button: Help 9">
            <a:hlinkClick r:id="" action="ppaction://noaction" highlightClick="1"/>
          </p:cNvPr>
          <p:cNvSpPr/>
          <p:nvPr/>
        </p:nvSpPr>
        <p:spPr>
          <a:xfrm>
            <a:off x="5410200" y="4267200"/>
            <a:ext cx="2133600" cy="1828800"/>
          </a:xfrm>
          <a:prstGeom prst="actionButtonHelp">
            <a:avLst/>
          </a:prstGeom>
          <a:solidFill>
            <a:schemeClr val="accent1">
              <a:alpha val="25000"/>
            </a:schemeClr>
          </a:solidFill>
          <a:ln>
            <a:solidFill>
              <a:schemeClr val="accent1">
                <a:shade val="50000"/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1000" y="1415534"/>
            <a:ext cx="770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2011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95800" y="1447800"/>
            <a:ext cx="7893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2012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1000" y="4147780"/>
            <a:ext cx="7642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2013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3810000"/>
            <a:ext cx="4038600" cy="26225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95800" y="4165937"/>
            <a:ext cx="7909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2014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719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b="1" dirty="0" smtClean="0">
                <a:latin typeface="Cambria" pitchFamily="18" charset="0"/>
              </a:rPr>
              <a:t>Research</a:t>
            </a:r>
            <a:r>
              <a:rPr lang="en-US" dirty="0">
                <a:latin typeface="Cambria" pitchFamily="18" charset="0"/>
              </a:rPr>
              <a:t> </a:t>
            </a:r>
            <a:r>
              <a:rPr lang="en-US" dirty="0" smtClean="0">
                <a:latin typeface="Cambria" pitchFamily="18" charset="0"/>
              </a:rPr>
              <a:t>Opportunities</a:t>
            </a:r>
            <a:endParaRPr lang="en-US" sz="4500" b="1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2800" dirty="0" smtClean="0">
              <a:latin typeface="Cambria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dirty="0" smtClean="0">
                <a:latin typeface="Cambria" pitchFamily="18" charset="0"/>
              </a:rPr>
              <a:t>2011:  Malaria Knowledge, Attitudes, Practices</a:t>
            </a:r>
          </a:p>
          <a:p>
            <a:pPr marL="749808" lvl="1" indent="-457200">
              <a:buFont typeface="Wingdings" pitchFamily="2" charset="2"/>
              <a:buChar char="v"/>
            </a:pPr>
            <a:r>
              <a:rPr lang="en-US" sz="2400" dirty="0" smtClean="0">
                <a:latin typeface="Cambria" pitchFamily="18" charset="0"/>
              </a:rPr>
              <a:t>Poster at CUGH 2013; VCU Global Health Symposium</a:t>
            </a:r>
          </a:p>
          <a:p>
            <a:pPr marL="749808" lvl="1" indent="-457200">
              <a:buFont typeface="Wingdings" pitchFamily="2" charset="2"/>
              <a:buChar char="v"/>
            </a:pPr>
            <a:r>
              <a:rPr lang="en-US" sz="2400" dirty="0" smtClean="0">
                <a:latin typeface="Cambria" pitchFamily="18" charset="0"/>
              </a:rPr>
              <a:t>Insecticidal Net Distribution</a:t>
            </a:r>
          </a:p>
          <a:p>
            <a:pPr marL="0" indent="0">
              <a:buNone/>
            </a:pPr>
            <a:endParaRPr lang="en-US" sz="2800" dirty="0" smtClean="0">
              <a:latin typeface="Cambria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dirty="0" smtClean="0">
                <a:latin typeface="Cambria" pitchFamily="18" charset="0"/>
              </a:rPr>
              <a:t>2012:  Hypertension Knowledge, Attitudes, Practices</a:t>
            </a:r>
          </a:p>
          <a:p>
            <a:pPr marL="749808" lvl="1" indent="-457200">
              <a:buFont typeface="Wingdings" pitchFamily="2" charset="2"/>
              <a:buChar char="v"/>
            </a:pPr>
            <a:r>
              <a:rPr lang="en-US" sz="2400" dirty="0">
                <a:latin typeface="Cambria" pitchFamily="18" charset="0"/>
              </a:rPr>
              <a:t>Poster at </a:t>
            </a:r>
            <a:r>
              <a:rPr lang="en-US" sz="2400" dirty="0" smtClean="0">
                <a:latin typeface="Cambria" pitchFamily="18" charset="0"/>
              </a:rPr>
              <a:t>VCU </a:t>
            </a:r>
            <a:r>
              <a:rPr lang="en-US" sz="2400" dirty="0">
                <a:latin typeface="Cambria" pitchFamily="18" charset="0"/>
              </a:rPr>
              <a:t>Global Health </a:t>
            </a:r>
            <a:r>
              <a:rPr lang="en-US" sz="2400" dirty="0" smtClean="0">
                <a:latin typeface="Cambria" pitchFamily="18" charset="0"/>
              </a:rPr>
              <a:t>Symposium</a:t>
            </a:r>
          </a:p>
          <a:p>
            <a:pPr marL="749808" lvl="1" indent="-457200">
              <a:buFont typeface="Wingdings" pitchFamily="2" charset="2"/>
              <a:buChar char="v"/>
            </a:pPr>
            <a:r>
              <a:rPr lang="en-US" sz="2400" dirty="0" smtClean="0">
                <a:latin typeface="Cambria" pitchFamily="18" charset="0"/>
              </a:rPr>
              <a:t>Presentation at AAMC conference</a:t>
            </a:r>
            <a:endParaRPr lang="en-US" sz="2400" dirty="0">
              <a:latin typeface="Cambria" pitchFamily="18" charset="0"/>
            </a:endParaRPr>
          </a:p>
          <a:p>
            <a:pPr marL="0" indent="0">
              <a:buNone/>
            </a:pPr>
            <a:endParaRPr lang="en-US" sz="2800" dirty="0" smtClean="0">
              <a:latin typeface="Cambria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dirty="0" smtClean="0">
                <a:latin typeface="Cambria" pitchFamily="18" charset="0"/>
              </a:rPr>
              <a:t>2013: Hypertension Prevalence Study</a:t>
            </a:r>
          </a:p>
          <a:p>
            <a:pPr marL="749808" lvl="1" indent="-457200">
              <a:buFont typeface="Wingdings" pitchFamily="2" charset="2"/>
              <a:buChar char="v"/>
            </a:pPr>
            <a:r>
              <a:rPr lang="en-US" sz="2400" dirty="0" smtClean="0">
                <a:latin typeface="Cambria" pitchFamily="18" charset="0"/>
              </a:rPr>
              <a:t>Poster at VCU Global Health Symposium – Best Research Award</a:t>
            </a:r>
          </a:p>
          <a:p>
            <a:pPr marL="749808" lvl="1" indent="-457200">
              <a:buFont typeface="Wingdings" pitchFamily="2" charset="2"/>
              <a:buChar char="v"/>
            </a:pPr>
            <a:r>
              <a:rPr lang="en-US" sz="2400" dirty="0" smtClean="0">
                <a:latin typeface="Cambria" pitchFamily="18" charset="0"/>
              </a:rPr>
              <a:t>Poster at VCU SOM Student Honors Day</a:t>
            </a:r>
          </a:p>
          <a:p>
            <a:pPr marL="749808" lvl="1" indent="-457200">
              <a:buFont typeface="Wingdings" pitchFamily="2" charset="2"/>
              <a:buChar char="v"/>
            </a:pPr>
            <a:r>
              <a:rPr lang="en-US" sz="2400" dirty="0" smtClean="0">
                <a:latin typeface="Cambria" pitchFamily="18" charset="0"/>
              </a:rPr>
              <a:t>Manuscript currently in progress</a:t>
            </a:r>
          </a:p>
          <a:p>
            <a:pPr marL="0" indent="0">
              <a:buNone/>
            </a:pPr>
            <a:endParaRPr lang="en-US" sz="2800" dirty="0">
              <a:latin typeface="Cambria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dirty="0" smtClean="0">
                <a:latin typeface="Cambria" pitchFamily="18" charset="0"/>
              </a:rPr>
              <a:t>2014: CVD Comorbidities and Socioeconomic Status Study</a:t>
            </a:r>
          </a:p>
          <a:p>
            <a:pPr marL="0" indent="0" algn="ctr">
              <a:buNone/>
            </a:pPr>
            <a:r>
              <a:rPr lang="en-US" sz="2800" dirty="0" smtClean="0">
                <a:latin typeface="Cambria" pitchFamily="18" charset="0"/>
              </a:rPr>
              <a:t>			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05200" y="6476999"/>
            <a:ext cx="5507719" cy="274320"/>
          </a:xfrm>
        </p:spPr>
        <p:txBody>
          <a:bodyPr/>
          <a:lstStyle/>
          <a:p>
            <a:pPr algn="r"/>
            <a:r>
              <a:rPr lang="en-US" dirty="0" smtClean="0"/>
              <a:t>REACH 4 Ghana | PO Box 889, Richmond, VA 23218 | www.reach4ghana.org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906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b="1" dirty="0" smtClean="0">
                <a:latin typeface="Cambria" pitchFamily="18" charset="0"/>
              </a:rPr>
              <a:t>General Trip Info</a:t>
            </a:r>
            <a:endParaRPr lang="en-US" sz="4500" b="1" dirty="0">
              <a:latin typeface="Cambria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Timing: </a:t>
            </a:r>
          </a:p>
          <a:p>
            <a:pPr lvl="1"/>
            <a:r>
              <a:rPr lang="en-US" dirty="0" smtClean="0"/>
              <a:t>First 2 weeks in June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In-Country Activities:</a:t>
            </a:r>
          </a:p>
          <a:p>
            <a:pPr lvl="1"/>
            <a:r>
              <a:rPr lang="en-US" dirty="0" smtClean="0"/>
              <a:t>3-5 villages in Volta Region</a:t>
            </a:r>
          </a:p>
          <a:p>
            <a:pPr lvl="1"/>
            <a:r>
              <a:rPr lang="en-US" dirty="0" smtClean="0"/>
              <a:t>Medical clinic and vision/cataract screening</a:t>
            </a:r>
          </a:p>
          <a:p>
            <a:pPr lvl="1"/>
            <a:r>
              <a:rPr lang="en-US" dirty="0" smtClean="0"/>
              <a:t>Physical therapy</a:t>
            </a:r>
          </a:p>
          <a:p>
            <a:pPr lvl="1"/>
            <a:r>
              <a:rPr lang="en-US" dirty="0" smtClean="0"/>
              <a:t>Develop </a:t>
            </a:r>
            <a:r>
              <a:rPr lang="en-US" dirty="0"/>
              <a:t>public health </a:t>
            </a:r>
            <a:r>
              <a:rPr lang="en-US" dirty="0" smtClean="0"/>
              <a:t>curriculum / public health projects</a:t>
            </a:r>
          </a:p>
          <a:p>
            <a:pPr lvl="1"/>
            <a:r>
              <a:rPr lang="en-US" dirty="0" smtClean="0"/>
              <a:t>Teach children and adults</a:t>
            </a: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3505200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1">
                    <a:tint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/>
              <a:t>REACH 4 Ghana | PO Box 889, Richmond, VA 23218 | www.reach4ghana.org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207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Well Project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REACH 4 Ghana | PO Box 889, Richmond, VA 23218 | www.reach4ghana.org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00200"/>
            <a:ext cx="7550495" cy="505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38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Well Project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REACH 4 Ghana | PO Box 889, Richmond, VA 23218 | www.reach4ghana.org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0"/>
            <a:ext cx="7620000" cy="510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46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Well Project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REACH 4 Ghana | PO Box 889, Richmond, VA 23218 | www.reach4ghana.org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01842"/>
            <a:ext cx="7010400" cy="525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718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2814</TotalTime>
  <Words>1334</Words>
  <Application>Microsoft Macintosh PowerPoint</Application>
  <PresentationFormat>On-screen Show (4:3)</PresentationFormat>
  <Paragraphs>245</Paragraphs>
  <Slides>22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Module</vt:lpstr>
      <vt:lpstr>PowerPoint Presentation</vt:lpstr>
      <vt:lpstr>REACH 4 Ghana; History</vt:lpstr>
      <vt:lpstr>Organizational Structure</vt:lpstr>
      <vt:lpstr>Prior Trips </vt:lpstr>
      <vt:lpstr>Research Opportunities</vt:lpstr>
      <vt:lpstr>General Trip Info</vt:lpstr>
      <vt:lpstr>Water Well Project</vt:lpstr>
      <vt:lpstr>Water Well Project</vt:lpstr>
      <vt:lpstr>Water Well Project</vt:lpstr>
      <vt:lpstr>PowerPoint Presentation</vt:lpstr>
      <vt:lpstr>Water Well Project</vt:lpstr>
      <vt:lpstr>Costs</vt:lpstr>
      <vt:lpstr>Time Commitment</vt:lpstr>
      <vt:lpstr>Leadership Positions</vt:lpstr>
      <vt:lpstr>REACH 4 Ghana 2011, 2012, 2013, 2014 </vt:lpstr>
      <vt:lpstr>Longitudinal Involvement</vt:lpstr>
      <vt:lpstr>Questions?</vt:lpstr>
      <vt:lpstr>Pertinent Dates</vt:lpstr>
      <vt:lpstr>Committee Responsibilities</vt:lpstr>
      <vt:lpstr>Committee Responsibilities, cont.</vt:lpstr>
      <vt:lpstr>Prior Trips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Allison Powers</dc:creator>
  <cp:lastModifiedBy>Jeremy Powers</cp:lastModifiedBy>
  <cp:revision>100</cp:revision>
  <dcterms:created xsi:type="dcterms:W3CDTF">2011-08-22T03:34:58Z</dcterms:created>
  <dcterms:modified xsi:type="dcterms:W3CDTF">2015-08-03T21:02:06Z</dcterms:modified>
</cp:coreProperties>
</file>